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42" r:id="rId1"/>
    <p:sldMasterId id="2147484062" r:id="rId2"/>
  </p:sldMasterIdLst>
  <p:notesMasterIdLst>
    <p:notesMasterId r:id="rId14"/>
  </p:notesMasterIdLst>
  <p:handoutMasterIdLst>
    <p:handoutMasterId r:id="rId15"/>
  </p:handoutMasterIdLst>
  <p:sldIdLst>
    <p:sldId id="259" r:id="rId3"/>
    <p:sldId id="297" r:id="rId4"/>
    <p:sldId id="305" r:id="rId5"/>
    <p:sldId id="307" r:id="rId6"/>
    <p:sldId id="306" r:id="rId7"/>
    <p:sldId id="298" r:id="rId8"/>
    <p:sldId id="309" r:id="rId9"/>
    <p:sldId id="300" r:id="rId10"/>
    <p:sldId id="310" r:id="rId11"/>
    <p:sldId id="302" r:id="rId12"/>
    <p:sldId id="311" r:id="rId13"/>
  </p:sldIdLst>
  <p:sldSz cx="9144000" cy="6858000" type="screen4x3"/>
  <p:notesSz cx="6797675" cy="9872663"/>
  <p:defaultTextStyle>
    <a:defPPr>
      <a:defRPr lang="de-DE"/>
    </a:defPPr>
    <a:lvl1pPr marL="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ittlere Formatvorlage 4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02" autoAdjust="0"/>
    <p:restoredTop sz="83303" autoAdjust="0"/>
  </p:normalViewPr>
  <p:slideViewPr>
    <p:cSldViewPr>
      <p:cViewPr varScale="1">
        <p:scale>
          <a:sx n="73" d="100"/>
          <a:sy n="73" d="100"/>
        </p:scale>
        <p:origin x="184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4512"/>
    </p:cViewPr>
  </p:sorterViewPr>
  <p:notesViewPr>
    <p:cSldViewPr>
      <p:cViewPr varScale="1">
        <p:scale>
          <a:sx n="86" d="100"/>
          <a:sy n="86" d="100"/>
        </p:scale>
        <p:origin x="-3126" y="-90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e-DE" sz="1200"/>
            </a:lvl1pPr>
          </a:lstStyle>
          <a:p>
            <a:fld id="{D83FDC75-7F73-4A4A-A77C-09AADF00E0EA}" type="datetimeFigureOut">
              <a:rPr lang="de-DE" smtClean="0"/>
              <a:pPr/>
              <a:t>12.02.2021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e-DE" sz="1200"/>
            </a:lvl1pPr>
          </a:lstStyle>
          <a:p>
            <a:fld id="{459226BF-1F13-42D3-80DC-373E7ADD1EB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6641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e-DE"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e-DE" sz="1200"/>
            </a:lvl1pPr>
          </a:lstStyle>
          <a:p>
            <a:fld id="{48AEF76B-3757-4A0B-AF93-28494465C1DD}" type="datetimeFigureOut">
              <a:rPr lang="de-DE"/>
              <a:pPr/>
              <a:t>12.02.2021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e-DE"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e-DE" sz="1200"/>
            </a:lvl1pPr>
          </a:lstStyle>
          <a:p>
            <a:fld id="{75693FD4-8F83-4EF7-AC3F-0DC0388986B0}" type="slidenum">
              <a:rPr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6460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sz="2000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75236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000" baseline="0" dirty="0">
                <a:latin typeface="Calibri"/>
                <a:cs typeface="Calibri"/>
              </a:rPr>
              <a:t> </a:t>
            </a:r>
            <a:endParaRPr lang="de-DE" sz="2000" dirty="0">
              <a:latin typeface="Calibri"/>
              <a:cs typeface="Calibri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3461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2000" dirty="0">
              <a:latin typeface="Calibri"/>
              <a:cs typeface="Calibri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6385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9377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2000" dirty="0">
              <a:latin typeface="Calibri"/>
              <a:cs typeface="Calibri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0594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2000" dirty="0">
              <a:latin typeface="Calibri"/>
              <a:cs typeface="Calibri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1965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2000" dirty="0">
              <a:latin typeface="Calibri"/>
              <a:cs typeface="Calibri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2660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2000" dirty="0">
              <a:latin typeface="Calibri"/>
              <a:cs typeface="Calibri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0664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2000" dirty="0">
              <a:latin typeface="Calibri"/>
              <a:cs typeface="Calibri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18772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sz="2000" b="1" dirty="0">
              <a:latin typeface="Calibri"/>
              <a:cs typeface="Calibri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5729277-5DEA-4AEC-B42D-AAC78AC95469}" type="datetime1">
              <a:rPr lang="de-DE" smtClean="0"/>
              <a:pPr/>
              <a:t>12.02.2021</a:t>
            </a:fld>
            <a:endParaRPr kumimoji="0"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kumimoji="0"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D6E5A2-EC83-451F-A719-9AC1370DD5CF}" type="slidenum">
              <a:rPr lang="de-DE" smtClean="0"/>
              <a:pPr/>
              <a:t>‹Nr.›</a:t>
            </a:fld>
            <a:endParaRPr kumimoji="0" lang="de-DE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67DC-2E4D-4FC3-8AAA-59BF5906DB3D}" type="datetime1">
              <a:rPr lang="de-DE" smtClean="0"/>
              <a:pPr/>
              <a:t>12.02.2021</a:t>
            </a:fld>
            <a:endParaRPr kumimoji="0"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de-DE" smtClean="0"/>
              <a:pPr/>
              <a:t>‹Nr.›</a:t>
            </a:fld>
            <a:endParaRPr kumimoji="0" lang="de-DE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DD520F2-0E4D-421E-AAC9-85207C13D5CC}" type="datetime1">
              <a:rPr lang="de-DE" smtClean="0"/>
              <a:pPr/>
              <a:t>12.02.2021</a:t>
            </a:fld>
            <a:endParaRPr kumimoji="0"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de-DE"/>
          </a:p>
        </p:txBody>
      </p:sp>
      <p:sp>
        <p:nvSpPr>
          <p:cNvPr id="7" name="Rechtec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3D6E5A2-EC83-451F-A719-9AC1370DD5CF}" type="slidenum">
              <a:rPr lang="de-DE" smtClean="0"/>
              <a:pPr/>
              <a:t>‹Nr.›</a:t>
            </a:fld>
            <a:endParaRPr kumimoji="0" lang="de-DE"/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de-DE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de-DE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de-DE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de-DE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de-DE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de-DE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de-DE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de-DE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de-DE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de-DE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de-DE"/>
              <a:t>Formatvorlage des Untertitelmasters durch Klicken bearbeiten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de-DE" sz="2000" baseline="0"/>
            </a:lvl1pPr>
          </a:lstStyle>
          <a:p>
            <a:r>
              <a:rPr kumimoji="0" lang="de-DE"/>
              <a:t>Firmenlogo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de-DE"/>
            </a:lvl1pPr>
          </a:lstStyle>
          <a:p>
            <a:r>
              <a:rPr kumimoji="0" lang="de-DE"/>
              <a:t>Titelmasterformat durch Klicken bearbeiten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de-DE" sz="3200">
                <a:latin typeface="+mn-lt"/>
              </a:defRPr>
            </a:lvl1pPr>
            <a:lvl2pPr eaLnBrk="1" latinLnBrk="0" hangingPunct="1">
              <a:defRPr kumimoji="0" lang="de-DE" sz="2800">
                <a:latin typeface="+mn-lt"/>
              </a:defRPr>
            </a:lvl2pPr>
            <a:lvl3pPr eaLnBrk="1" latinLnBrk="0" hangingPunct="1">
              <a:defRPr kumimoji="0" lang="de-DE" sz="2400">
                <a:latin typeface="+mn-lt"/>
              </a:defRPr>
            </a:lvl3pPr>
            <a:lvl4pPr eaLnBrk="1" latinLnBrk="0" hangingPunct="1">
              <a:defRPr kumimoji="0" lang="de-DE" sz="2400">
                <a:latin typeface="+mn-lt"/>
              </a:defRPr>
            </a:lvl4pPr>
            <a:lvl5pPr eaLnBrk="1" latinLnBrk="0" hangingPunct="1">
              <a:defRPr kumimoji="0" lang="de-DE" sz="2400">
                <a:latin typeface="+mn-lt"/>
              </a:defRPr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36B7-E853-4F97-A789-44E85FBB1814}" type="datetime1">
              <a:rPr kumimoji="0" lang="de-DE" smtClean="0"/>
              <a:pPr/>
              <a:t>12.02.2021</a:t>
            </a:fld>
            <a:endParaRPr kumimoji="0"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‹Nr.›</a:t>
            </a:fld>
            <a:endParaRPr kumimoji="0" lang="de-DE"/>
          </a:p>
        </p:txBody>
      </p:sp>
    </p:spTree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8BF31ED-37BC-4892-BB09-FD475285CC16}" type="datetime1">
              <a:rPr lang="de-DE" smtClean="0"/>
              <a:pPr/>
              <a:t>12.02.2021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6537BF-C04C-42F2-809B-E399E4FBD45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0684100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27026EB-D0F6-4901-9270-568C4C278ADB}" type="datetime1">
              <a:rPr lang="de-DE" smtClean="0"/>
              <a:pPr/>
              <a:t>12.02.2021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CA50DE3-4551-412C-89C0-8EA9D8A2647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8527186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FA92-A99C-4DA1-91EA-931298DAB1F8}" type="datetime1">
              <a:rPr lang="de-DE" smtClean="0"/>
              <a:pPr/>
              <a:t>12.02.2021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794C-24D7-4D56-92C0-201A659F162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991993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D821F-FE0B-47FB-900F-06A8CD0CDBBE}" type="datetime1">
              <a:rPr lang="de-DE" smtClean="0"/>
              <a:pPr/>
              <a:t>12.02.2021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794C-24D7-4D56-92C0-201A659F162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1315844"/>
      </p:ext>
    </p:extLst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7004-F19F-4FEA-83D7-DDD70FF95E15}" type="datetime1">
              <a:rPr lang="de-DE" smtClean="0"/>
              <a:pPr/>
              <a:t>12.02.2021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794C-24D7-4D56-92C0-201A659F162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7099207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F2B3-40C4-4E7C-A4F4-866A0F221C41}" type="datetime1">
              <a:rPr lang="de-DE" smtClean="0"/>
              <a:pPr/>
              <a:t>12.02.2021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794C-24D7-4D56-92C0-201A659F162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5636598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9F41-8DD8-4110-BB12-AE80EFB4F0E9}" type="datetime1">
              <a:rPr lang="de-DE" smtClean="0"/>
              <a:pPr/>
              <a:t>12.02.2021</a:t>
            </a:fld>
            <a:endParaRPr kumimoji="0"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D6E5A2-EC83-451F-A719-9AC1370DD5CF}" type="slidenum">
              <a:rPr lang="de-DE" smtClean="0"/>
              <a:pPr/>
              <a:t>‹Nr.›</a:t>
            </a:fld>
            <a:endParaRPr kumimoji="0"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3F3-FC0D-4CED-B908-9BA829169BF7}" type="datetime1">
              <a:rPr lang="de-DE" smtClean="0"/>
              <a:pPr/>
              <a:t>12.02.2021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794C-24D7-4D56-92C0-201A659F162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8235392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366E-B5F3-428A-8B1A-E087C758F339}" type="datetime1">
              <a:rPr lang="de-DE" smtClean="0"/>
              <a:pPr/>
              <a:t>12.02.2021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794C-24D7-4D56-92C0-201A659F162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3220724"/>
      </p:ext>
    </p:extLst>
  </p:cSld>
  <p:clrMapOvr>
    <a:masterClrMapping/>
  </p:clrMapOvr>
  <p:transition spd="slow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4DEE-C26A-4DED-92CF-41360627E511}" type="datetime1">
              <a:rPr lang="de-DE" smtClean="0"/>
              <a:pPr/>
              <a:t>12.02.2021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794C-24D7-4D56-92C0-201A659F162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602510"/>
      </p:ext>
    </p:extLst>
  </p:cSld>
  <p:clrMapOvr>
    <a:masterClrMapping/>
  </p:clrMapOvr>
  <p:transition spd="slow">
    <p:push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88805-9E45-4EC5-A1A7-7F129020A790}" type="datetime1">
              <a:rPr lang="de-DE" smtClean="0"/>
              <a:pPr/>
              <a:t>12.02.2021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794C-24D7-4D56-92C0-201A659F162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5698634"/>
      </p:ext>
    </p:extLst>
  </p:cSld>
  <p:clrMapOvr>
    <a:masterClrMapping/>
  </p:clrMapOvr>
  <p:transition spd="slow">
    <p:push dir="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9765-DA28-4E64-B931-F8A956EDABF9}" type="datetime1">
              <a:rPr lang="de-DE" smtClean="0"/>
              <a:pPr/>
              <a:t>12.02.2021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794C-24D7-4D56-92C0-201A659F162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5167441"/>
      </p:ext>
    </p:extLst>
  </p:cSld>
  <p:clrMapOvr>
    <a:masterClrMapping/>
  </p:clrMapOvr>
  <p:transition spd="slow">
    <p:push dir="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D527-EA7F-4900-A8E2-99265DB32C70}" type="datetime1">
              <a:rPr lang="de-DE" smtClean="0"/>
              <a:pPr/>
              <a:t>12.02.2021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794C-24D7-4D56-92C0-201A659F162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5052432"/>
      </p:ext>
    </p:extLst>
  </p:cSld>
  <p:clrMapOvr>
    <a:masterClrMapping/>
  </p:clrMapOvr>
  <p:transition spd="slow">
    <p:push dir="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4693-468D-4AEF-A562-278624DA3A9F}" type="datetime1">
              <a:rPr lang="de-DE" smtClean="0"/>
              <a:pPr/>
              <a:t>12.02.2021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794C-24D7-4D56-92C0-201A659F162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6610789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7" name="Rechtec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7C6F-E4F4-4F09-BF32-0DEBEBF97D25}" type="datetime1">
              <a:rPr lang="de-DE" smtClean="0"/>
              <a:pPr/>
              <a:t>12.02.2021</a:t>
            </a:fld>
            <a:endParaRPr kumimoji="0"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3D6E5A2-EC83-451F-A719-9AC1370DD5CF}" type="slidenum">
              <a:rPr lang="de-DE" smtClean="0"/>
              <a:pPr/>
              <a:t>‹Nr.›</a:t>
            </a:fld>
            <a:endParaRPr kumimoji="0"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de-DE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5F7697-F001-40D8-ACF3-F95749EEC0D4}" type="datetime1">
              <a:rPr lang="de-DE" smtClean="0"/>
              <a:pPr/>
              <a:t>12.02.2021</a:t>
            </a:fld>
            <a:endParaRPr kumimoji="0" lang="de-DE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3D6E5A2-EC83-451F-A719-9AC1370DD5CF}" type="slidenum">
              <a:rPr lang="de-DE" smtClean="0"/>
              <a:pPr/>
              <a:t>‹Nr.›</a:t>
            </a:fld>
            <a:endParaRPr kumimoji="0" lang="de-DE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de-DE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CDD748-A39C-4E63-A32A-1E92865E8682}" type="datetime1">
              <a:rPr lang="de-DE" smtClean="0"/>
              <a:pPr/>
              <a:t>12.02.2021</a:t>
            </a:fld>
            <a:endParaRPr kumimoji="0" lang="de-DE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3D6E5A2-EC83-451F-A719-9AC1370DD5CF}" type="slidenum">
              <a:rPr lang="de-DE" smtClean="0"/>
              <a:pPr/>
              <a:t>‹Nr.›</a:t>
            </a:fld>
            <a:endParaRPr kumimoji="0"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de-DE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A069-C02A-4288-97FD-B0E8659A0400}" type="datetime1">
              <a:rPr lang="de-DE" smtClean="0"/>
              <a:pPr/>
              <a:t>12.02.2021</a:t>
            </a:fld>
            <a:endParaRPr kumimoji="0"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D6E5A2-EC83-451F-A719-9AC1370DD5CF}" type="slidenum">
              <a:rPr lang="de-DE" smtClean="0"/>
              <a:pPr/>
              <a:t>‹Nr.›</a:t>
            </a:fld>
            <a:endParaRPr kumimoji="0" lang="de-DE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99A3-FF0C-4B81-973E-83B22308C2A7}" type="datetime1">
              <a:rPr lang="de-DE" smtClean="0"/>
              <a:pPr/>
              <a:t>12.02.2021</a:t>
            </a:fld>
            <a:endParaRPr kumimoji="0"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D6E5A2-EC83-451F-A719-9AC1370DD5CF}" type="slidenum">
              <a:rPr lang="de-DE" smtClean="0"/>
              <a:pPr/>
              <a:t>‹Nr.›</a:t>
            </a:fld>
            <a:endParaRPr kumimoji="0" lang="de-DE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8DD94-7FD1-4C00-A9AA-1B917884EEDC}" type="datetime1">
              <a:rPr lang="de-DE" smtClean="0"/>
              <a:pPr/>
              <a:t>12.02.2021</a:t>
            </a:fld>
            <a:endParaRPr kumimoji="0"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D6E5A2-EC83-451F-A719-9AC1370DD5CF}" type="slidenum">
              <a:rPr lang="de-DE" smtClean="0"/>
              <a:pPr/>
              <a:t>‹Nr.›</a:t>
            </a:fld>
            <a:endParaRPr kumimoji="0"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8" name="Rechtec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1" name="Rechtec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70253CE-BF4E-4B1D-A855-88F63C36A6FA}" type="datetime1">
              <a:rPr lang="de-DE" smtClean="0"/>
              <a:pPr/>
              <a:t>12.02.2021</a:t>
            </a:fld>
            <a:endParaRPr kumimoji="0"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3D6E5A2-EC83-451F-A719-9AC1370DD5CF}" type="slidenum">
              <a:rPr lang="de-DE" smtClean="0"/>
              <a:pPr/>
              <a:t>‹Nr.›</a:t>
            </a:fld>
            <a:endParaRPr kumimoji="0"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/>
              <a:t>Bild durch Klicken auf Symbol hinzufügen</a:t>
            </a:r>
            <a:endParaRPr kumimoji="0"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Textmasterformate durch Klicken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C16AF4A-E183-4312-9AA1-5D3C3D8317D3}" type="datetime1">
              <a:rPr lang="de-DE" smtClean="0"/>
              <a:pPr/>
              <a:t>12.02.2021</a:t>
            </a:fld>
            <a:endParaRPr kumimoji="0"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de-DE"/>
          </a:p>
        </p:txBody>
      </p:sp>
      <p:sp>
        <p:nvSpPr>
          <p:cNvPr id="7" name="Rechtec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3D6E5A2-EC83-451F-A719-9AC1370DD5CF}" type="slidenum">
              <a:rPr lang="de-DE" smtClean="0"/>
              <a:pPr/>
              <a:t>‹Nr.›</a:t>
            </a:fld>
            <a:endParaRPr kumimoji="0"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44" r:id="rId2"/>
    <p:sldLayoutId id="2147484045" r:id="rId3"/>
    <p:sldLayoutId id="2147484046" r:id="rId4"/>
    <p:sldLayoutId id="2147484047" r:id="rId5"/>
    <p:sldLayoutId id="2147484048" r:id="rId6"/>
    <p:sldLayoutId id="2147484049" r:id="rId7"/>
    <p:sldLayoutId id="2147484050" r:id="rId8"/>
    <p:sldLayoutId id="2147484051" r:id="rId9"/>
    <p:sldLayoutId id="2147484052" r:id="rId10"/>
    <p:sldLayoutId id="2147484053" r:id="rId11"/>
    <p:sldLayoutId id="2147484054" r:id="rId12"/>
    <p:sldLayoutId id="2147483650" r:id="rId13"/>
    <p:sldLayoutId id="2147484060" r:id="rId14"/>
    <p:sldLayoutId id="2147484061" r:id="rId15"/>
  </p:sldLayoutIdLst>
  <p:transition spd="slow">
    <p:push dir="u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EDE8F-FFA1-4CFE-9E96-B8FB80CFA8E5}" type="datetime1">
              <a:rPr lang="de-DE" smtClean="0"/>
              <a:pPr/>
              <a:t>12.02.2021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C794C-24D7-4D56-92C0-201A659F162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3992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  <p:sldLayoutId id="2147484064" r:id="rId2"/>
    <p:sldLayoutId id="2147484065" r:id="rId3"/>
    <p:sldLayoutId id="2147484066" r:id="rId4"/>
    <p:sldLayoutId id="2147484067" r:id="rId5"/>
    <p:sldLayoutId id="2147484068" r:id="rId6"/>
    <p:sldLayoutId id="2147484069" r:id="rId7"/>
    <p:sldLayoutId id="2147484070" r:id="rId8"/>
    <p:sldLayoutId id="2147484071" r:id="rId9"/>
    <p:sldLayoutId id="2147484072" r:id="rId10"/>
    <p:sldLayoutId id="2147484073" r:id="rId11"/>
  </p:sldLayoutIdLst>
  <p:transition spd="slow">
    <p:push dir="u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755576" y="980728"/>
            <a:ext cx="7943440" cy="1719064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de-DE" sz="3500" cap="none" dirty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Informationen 2021</a:t>
            </a:r>
            <a:br>
              <a:rPr lang="de-DE" sz="3500" cap="none" dirty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de-DE" sz="3500" cap="none" dirty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Beratung zum Übergang in die weiterführenden Schulen</a:t>
            </a:r>
            <a:endParaRPr lang="de-DE" sz="3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755576" y="3068960"/>
            <a:ext cx="7943440" cy="2592288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de-DE" sz="5100" dirty="0">
                <a:solidFill>
                  <a:srgbClr val="FF0000"/>
                </a:solidFill>
                <a:latin typeface="+mn-lt"/>
              </a:rPr>
              <a:t>Fragen zu den folgenden Ausführungen können Sie </a:t>
            </a:r>
            <a:r>
              <a:rPr lang="de-DE" sz="5100" dirty="0" smtClean="0">
                <a:solidFill>
                  <a:srgbClr val="FF0000"/>
                </a:solidFill>
                <a:latin typeface="+mn-lt"/>
              </a:rPr>
              <a:t>jederzeit an die Klassenlehrkräfte richten oder im Rahmen der Elternsprechtage nochmals besprechen. </a:t>
            </a:r>
            <a:endParaRPr lang="de-DE" sz="5100" dirty="0">
              <a:solidFill>
                <a:srgbClr val="FF0000"/>
              </a:solidFill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u="sng" dirty="0"/>
              <a:t>Weiterführende Schulen - Abschlüsse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82463481"/>
              </p:ext>
            </p:extLst>
          </p:nvPr>
        </p:nvGraphicFramePr>
        <p:xfrm>
          <a:off x="533400" y="1700809"/>
          <a:ext cx="8153400" cy="492946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5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91430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HS – Abschluss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Sek I – Abschluss 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Sek I – Abschluss 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Erweiterter </a:t>
                      </a:r>
                    </a:p>
                    <a:p>
                      <a:pPr algn="ctr"/>
                      <a:r>
                        <a:rPr lang="de-DE" dirty="0"/>
                        <a:t>Sek I – Abschluss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Abitur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177"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Haupt-schule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nach der</a:t>
                      </a:r>
                    </a:p>
                    <a:p>
                      <a:pPr algn="ctr"/>
                      <a:r>
                        <a:rPr lang="de-DE" dirty="0"/>
                        <a:t>9. Klasse 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                     nach der  10. Klasse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-----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0253"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Realschule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nach der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9. Klasse </a:t>
                      </a:r>
                    </a:p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kern="1200" dirty="0"/>
                        <a:t>nach der 10. Klasse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-----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7177">
                <a:tc>
                  <a:txBody>
                    <a:bodyPr/>
                    <a:lstStyle/>
                    <a:p>
                      <a:pPr algn="ctr"/>
                      <a:r>
                        <a:rPr lang="de-DE" b="1"/>
                        <a:t>Gesamt-schule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nach der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9. Klasse 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nach der 10. Klasse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i="1" dirty="0"/>
                        <a:t>nach der 13. Klasse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0253"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Gymna-sium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nach der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9. Klasse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nach der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10. Klasse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nach der 13. Klasse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0253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err="1"/>
                        <a:t>berufl</a:t>
                      </a:r>
                      <a:r>
                        <a:rPr lang="de-DE" sz="1800" b="1" dirty="0"/>
                        <a:t>.</a:t>
                      </a:r>
                      <a:r>
                        <a:rPr lang="de-DE" sz="1800" b="1" baseline="0" dirty="0"/>
                        <a:t> Gymnasium</a:t>
                      </a:r>
                      <a:endParaRPr lang="de-DE" sz="1800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/>
                        <a:t>nach der 13. Klasse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3D6E5A2-EC83-451F-A719-9AC1370DD5CF}" type="slidenum">
              <a:rPr lang="de-DE" smtClean="0"/>
              <a:pPr/>
              <a:t>10</a:t>
            </a:fld>
            <a:endParaRPr kumimoji="0" lang="de-DE"/>
          </a:p>
        </p:txBody>
      </p:sp>
    </p:spTree>
    <p:extLst>
      <p:ext uri="{BB962C8B-B14F-4D97-AF65-F5344CB8AC3E}">
        <p14:creationId xmlns:p14="http://schemas.microsoft.com/office/powerpoint/2010/main" val="2647992510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/>
              <a:t>Beschulung unter Bedingungen einen Bedarfs an sonderpädagogischer Unterstützung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784915"/>
          </a:xfrm>
        </p:spPr>
        <p:txBody>
          <a:bodyPr>
            <a:normAutofit fontScale="92500" lnSpcReduction="10000"/>
          </a:bodyPr>
          <a:lstStyle/>
          <a:p>
            <a:r>
              <a:rPr lang="de-DE" sz="2000" dirty="0"/>
              <a:t>Der Bedarf an sonderpädagogischer Unterstützung in den Förderschwerpunkten </a:t>
            </a:r>
            <a:r>
              <a:rPr lang="de-DE" sz="2000" b="1" dirty="0"/>
              <a:t>Hören, Sehen, körperlich-motorische Entwicklung oder sozial-emotionale Entwicklung</a:t>
            </a:r>
            <a:r>
              <a:rPr lang="de-DE" sz="2000" dirty="0"/>
              <a:t> wird </a:t>
            </a:r>
            <a:r>
              <a:rPr lang="de-DE" sz="2000" b="1" dirty="0"/>
              <a:t>inklusiv</a:t>
            </a:r>
            <a:r>
              <a:rPr lang="de-DE" sz="2000" dirty="0"/>
              <a:t> in den weiterführenden Schulen durch verschiedene Unterstützungssysteme </a:t>
            </a:r>
            <a:r>
              <a:rPr lang="de-DE" sz="2000" b="1" dirty="0"/>
              <a:t>zielgleich </a:t>
            </a:r>
            <a:r>
              <a:rPr lang="de-DE" sz="2000" dirty="0"/>
              <a:t>abgedeckt. Je nach individuellen Möglichkeiten sind die entsprechenden Schulabschlüsse zu erzielen.</a:t>
            </a:r>
          </a:p>
          <a:p>
            <a:r>
              <a:rPr lang="de-DE" sz="2000" dirty="0"/>
              <a:t>Bei Vorliegen des Förderschwerpunktes </a:t>
            </a:r>
            <a:r>
              <a:rPr lang="de-DE" sz="2000" b="1" dirty="0"/>
              <a:t>Lernen</a:t>
            </a:r>
            <a:r>
              <a:rPr lang="de-DE" sz="2000" dirty="0"/>
              <a:t> besteht noch immer das </a:t>
            </a:r>
            <a:r>
              <a:rPr lang="de-DE" sz="2000" b="1" dirty="0"/>
              <a:t>Wahlrecht einer inklusiven Beschulung </a:t>
            </a:r>
            <a:r>
              <a:rPr lang="de-DE" sz="2000" dirty="0"/>
              <a:t>an einer weiterführenden  Schule </a:t>
            </a:r>
            <a:r>
              <a:rPr lang="de-DE" sz="2000" b="1" dirty="0"/>
              <a:t>oder an der Friedrich-Fröbel-Schule</a:t>
            </a:r>
            <a:r>
              <a:rPr lang="de-DE" sz="2000" dirty="0"/>
              <a:t>. Mit der </a:t>
            </a:r>
            <a:r>
              <a:rPr lang="de-DE" sz="2000" b="1" dirty="0"/>
              <a:t>zieldifferenten</a:t>
            </a:r>
            <a:r>
              <a:rPr lang="de-DE" sz="2000" dirty="0"/>
              <a:t> Beschulung wird der </a:t>
            </a:r>
            <a:r>
              <a:rPr lang="de-DE" sz="2000" b="1" dirty="0"/>
              <a:t>Schulabschluss der Förderschule </a:t>
            </a:r>
            <a:r>
              <a:rPr lang="de-DE" sz="2000" dirty="0"/>
              <a:t>angestrebt.</a:t>
            </a:r>
          </a:p>
          <a:p>
            <a:r>
              <a:rPr lang="de-DE" sz="2000" dirty="0"/>
              <a:t>Bei Vorliegen des Schwerpunktes </a:t>
            </a:r>
            <a:r>
              <a:rPr lang="de-DE" sz="2000" b="1" dirty="0"/>
              <a:t>Geistige Entwicklung </a:t>
            </a:r>
            <a:r>
              <a:rPr lang="de-DE" sz="2000" dirty="0"/>
              <a:t>besteht das </a:t>
            </a:r>
            <a:r>
              <a:rPr lang="de-DE" sz="2000" b="1" dirty="0"/>
              <a:t>Wahlrecht einer inklusiven Beschulung </a:t>
            </a:r>
            <a:r>
              <a:rPr lang="de-DE" sz="2000" dirty="0"/>
              <a:t>an einer weiterführenden  Schule </a:t>
            </a:r>
            <a:r>
              <a:rPr lang="de-DE" sz="2000" b="1" dirty="0"/>
              <a:t>oder an der Förderschule </a:t>
            </a:r>
            <a:r>
              <a:rPr lang="de-DE" sz="2000" b="1" dirty="0" err="1"/>
              <a:t>Ottenbeck</a:t>
            </a:r>
            <a:r>
              <a:rPr lang="de-DE" sz="2000" dirty="0"/>
              <a:t>. In jedem Fall erfolgt eine </a:t>
            </a:r>
            <a:r>
              <a:rPr lang="de-DE" sz="2000" b="1" dirty="0"/>
              <a:t>zieldifferente</a:t>
            </a:r>
            <a:r>
              <a:rPr lang="de-DE" sz="2000" dirty="0"/>
              <a:t> Beschulung, bei der die individuellen Lernziele in den Mittelpunkt rücken. Dem Standard von Schulabschlüssen wird dabei nicht entsprochen. Es besteht die Möglichkeit einer ersatzweisen Beschulung an der Tagesbildungsstätte Buxtehude (Kalle-</a:t>
            </a:r>
            <a:r>
              <a:rPr lang="de-DE" sz="2000" dirty="0" err="1"/>
              <a:t>Gerloff</a:t>
            </a:r>
            <a:r>
              <a:rPr lang="de-DE" sz="2000" dirty="0"/>
              <a:t>-Schule).</a:t>
            </a:r>
          </a:p>
          <a:p>
            <a:pPr marL="457200" indent="-457200">
              <a:buFont typeface="+mj-lt"/>
              <a:buAutoNum type="arabicPeriod"/>
            </a:pPr>
            <a:endParaRPr lang="de-DE" sz="2000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de-DE" smtClean="0"/>
              <a:pPr/>
              <a:t>11</a:t>
            </a:fld>
            <a:endParaRPr kumimoji="0" lang="de-DE"/>
          </a:p>
        </p:txBody>
      </p:sp>
    </p:spTree>
    <p:extLst>
      <p:ext uri="{BB962C8B-B14F-4D97-AF65-F5344CB8AC3E}">
        <p14:creationId xmlns:p14="http://schemas.microsoft.com/office/powerpoint/2010/main" val="11600293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16632"/>
            <a:ext cx="7740650" cy="981075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de-DE" sz="4000" b="1" u="sng" dirty="0"/>
              <a:t>Rechtliche Vorgaben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28800"/>
            <a:ext cx="8280920" cy="49688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  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de-DE" sz="2800" b="1" dirty="0">
                <a:solidFill>
                  <a:schemeClr val="accent1">
                    <a:lumMod val="50000"/>
                  </a:schemeClr>
                </a:solidFill>
              </a:rPr>
              <a:t>   Die bisherige Schullaufbahnempfehlung wurde ab dem Schuljahr 2015/16 durch zwei Beratungsgespräche ersetzt. 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de-DE" sz="2800" b="1" dirty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800" i="1" dirty="0">
                <a:solidFill>
                  <a:schemeClr val="accent1">
                    <a:lumMod val="50000"/>
                  </a:schemeClr>
                </a:solidFill>
              </a:rPr>
              <a:t>„Die Grundschule bietet den Erziehungsberechtigten im 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de-DE" sz="2800" i="1" dirty="0">
                <a:solidFill>
                  <a:schemeClr val="accent1">
                    <a:lumMod val="50000"/>
                  </a:schemeClr>
                </a:solidFill>
              </a:rPr>
              <a:t>	4. Schuljahr mindestens zwei Beratungsgespräche an, um 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de-DE" sz="2800" i="1" dirty="0">
                <a:solidFill>
                  <a:schemeClr val="accent1">
                    <a:lumMod val="50000"/>
                  </a:schemeClr>
                </a:solidFill>
              </a:rPr>
              <a:t>	sie über die individuelle Lernentwicklung ihres Kindes zu informieren und über die Wahl der weiterführenden Schulformen und Bildungsgänge zu beraten.“ 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de-DE" sz="2800" i="1" dirty="0">
                <a:solidFill>
                  <a:schemeClr val="accent1">
                    <a:lumMod val="50000"/>
                  </a:schemeClr>
                </a:solidFill>
              </a:rPr>
              <a:t>							(§59 Abs.1 Satz 1)</a:t>
            </a:r>
            <a:endParaRPr lang="de-DE" sz="3000" i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de-DE" sz="3000" b="1" dirty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de-DE" sz="3000" b="1" dirty="0">
                <a:solidFill>
                  <a:srgbClr val="FF0000"/>
                </a:solidFill>
              </a:rPr>
              <a:t>Auf </a:t>
            </a:r>
            <a:r>
              <a:rPr lang="de-DE" sz="3000" b="1" u="sng" dirty="0">
                <a:solidFill>
                  <a:srgbClr val="FF0000"/>
                </a:solidFill>
              </a:rPr>
              <a:t>Wunsch der Erziehungsberechtigten </a:t>
            </a:r>
            <a:r>
              <a:rPr lang="de-DE" sz="3000" b="1" dirty="0">
                <a:solidFill>
                  <a:srgbClr val="FF0000"/>
                </a:solidFill>
              </a:rPr>
              <a:t>muss im Rahmen      des 2. Beratungsgesprächs mündlich eine Schullaufbahn-empfehlung ausgesprochen werden, die in der Zeugnis-konferenz des 1. Halbjahres vorher beschlossen wurde.</a:t>
            </a:r>
            <a:endParaRPr lang="de-DE" sz="2800" b="1" i="1" dirty="0">
              <a:solidFill>
                <a:srgbClr val="FF0000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3D6E5A2-EC83-451F-A719-9AC1370DD5CF}" type="slidenum">
              <a:rPr lang="de-DE" smtClean="0"/>
              <a:pPr/>
              <a:t>2</a:t>
            </a:fld>
            <a:endParaRPr kumimoji="0" lang="de-DE"/>
          </a:p>
        </p:txBody>
      </p:sp>
    </p:spTree>
    <p:extLst>
      <p:ext uri="{BB962C8B-B14F-4D97-AF65-F5344CB8AC3E}">
        <p14:creationId xmlns:p14="http://schemas.microsoft.com/office/powerpoint/2010/main" val="216819984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u="sng" dirty="0"/>
              <a:t>Rechtliche Vorgaben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3D6E5A2-EC83-451F-A719-9AC1370DD5CF}" type="slidenum">
              <a:rPr lang="de-DE" smtClean="0"/>
              <a:pPr/>
              <a:t>3</a:t>
            </a:fld>
            <a:endParaRPr kumimoji="0"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79832" cy="449580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de-DE" sz="2800" b="1" dirty="0">
                <a:solidFill>
                  <a:schemeClr val="accent1">
                    <a:lumMod val="50000"/>
                  </a:schemeClr>
                </a:solidFill>
              </a:rPr>
              <a:t>Es wird ein </a:t>
            </a:r>
            <a:r>
              <a:rPr lang="de-DE" sz="2800" b="1" dirty="0">
                <a:solidFill>
                  <a:schemeClr val="accent4">
                    <a:lumMod val="50000"/>
                  </a:schemeClr>
                </a:solidFill>
              </a:rPr>
              <a:t>einheitlicher Protokollbogen </a:t>
            </a:r>
            <a:r>
              <a:rPr lang="de-DE" sz="2800" b="1" dirty="0">
                <a:solidFill>
                  <a:schemeClr val="accent1">
                    <a:lumMod val="50000"/>
                  </a:schemeClr>
                </a:solidFill>
              </a:rPr>
              <a:t>bei der Beratung an die Eltern ausgehändigt.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de-DE" sz="2200" i="1" dirty="0">
                <a:solidFill>
                  <a:schemeClr val="accent1">
                    <a:lumMod val="50000"/>
                  </a:schemeClr>
                </a:solidFill>
              </a:rPr>
              <a:t>    „Protokoll zur Beratung anlässlich des Übergangs von Klasse 4 nach 5“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endParaRPr lang="de-DE" sz="2200" i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de-DE" sz="2800" b="1" dirty="0">
                <a:solidFill>
                  <a:schemeClr val="accent1">
                    <a:lumMod val="50000"/>
                  </a:schemeClr>
                </a:solidFill>
              </a:rPr>
              <a:t>Die </a:t>
            </a:r>
            <a:r>
              <a:rPr lang="de-DE" sz="2800" b="1" dirty="0">
                <a:solidFill>
                  <a:schemeClr val="accent4">
                    <a:lumMod val="50000"/>
                  </a:schemeClr>
                </a:solidFill>
              </a:rPr>
              <a:t>Erziehungsberechtigten entscheiden</a:t>
            </a:r>
            <a:r>
              <a:rPr lang="de-DE" sz="2800" b="1" dirty="0">
                <a:solidFill>
                  <a:schemeClr val="accent1">
                    <a:lumMod val="50000"/>
                  </a:schemeClr>
                </a:solidFill>
              </a:rPr>
              <a:t> in eigener Verantwortung </a:t>
            </a:r>
            <a:r>
              <a:rPr lang="de-DE" sz="2800" b="1" dirty="0">
                <a:solidFill>
                  <a:schemeClr val="accent4">
                    <a:lumMod val="50000"/>
                  </a:schemeClr>
                </a:solidFill>
              </a:rPr>
              <a:t>über die Schulform </a:t>
            </a:r>
            <a:r>
              <a:rPr lang="de-DE" sz="2800" b="1" dirty="0">
                <a:solidFill>
                  <a:schemeClr val="accent1">
                    <a:lumMod val="50000"/>
                  </a:schemeClr>
                </a:solidFill>
              </a:rPr>
              <a:t>ihres Kindes.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r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de-DE" sz="2400" b="1" i="1" dirty="0" err="1">
                <a:solidFill>
                  <a:schemeClr val="accent1">
                    <a:lumMod val="50000"/>
                  </a:schemeClr>
                </a:solidFill>
              </a:rPr>
              <a:t>NSchG</a:t>
            </a:r>
            <a:r>
              <a:rPr lang="de-DE" sz="2400" b="1" i="1" dirty="0">
                <a:solidFill>
                  <a:schemeClr val="accent1">
                    <a:lumMod val="50000"/>
                  </a:schemeClr>
                </a:solidFill>
              </a:rPr>
              <a:t> , </a:t>
            </a:r>
            <a:r>
              <a:rPr lang="de-DE" sz="2400" b="1" i="1" dirty="0" err="1">
                <a:solidFill>
                  <a:schemeClr val="accent1">
                    <a:lumMod val="50000"/>
                  </a:schemeClr>
                </a:solidFill>
              </a:rPr>
              <a:t>I.Teil</a:t>
            </a:r>
            <a:r>
              <a:rPr lang="de-DE" sz="2400" b="1" i="1" dirty="0">
                <a:solidFill>
                  <a:schemeClr val="accent1">
                    <a:lumMod val="50000"/>
                  </a:schemeClr>
                </a:solidFill>
              </a:rPr>
              <a:t>  § 6 Abs. 5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540312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DE" sz="3000" b="1" u="sng" dirty="0" err="1"/>
              <a:t>Coronabedingter</a:t>
            </a:r>
            <a:r>
              <a:rPr lang="de-DE" sz="3000" b="1" u="sng" dirty="0"/>
              <a:t> Zeitlicher Ablauf der Beratung zum Übergang im Schuljahr2020/2021</a:t>
            </a:r>
            <a:endParaRPr lang="de-DE" sz="30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3D6E5A2-EC83-451F-A719-9AC1370DD5CF}" type="slidenum">
              <a:rPr lang="de-DE" smtClean="0"/>
              <a:pPr/>
              <a:t>4</a:t>
            </a:fld>
            <a:endParaRPr kumimoji="0"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1"/>
          </p:nvPr>
        </p:nvSpPr>
        <p:spPr>
          <a:xfrm>
            <a:off x="612648" y="1988840"/>
            <a:ext cx="8153400" cy="4495800"/>
          </a:xfrm>
        </p:spPr>
        <p:txBody>
          <a:bodyPr>
            <a:normAutofit fontScale="70000" lnSpcReduction="20000"/>
          </a:bodyPr>
          <a:lstStyle/>
          <a:p>
            <a:r>
              <a:rPr lang="de-DE" sz="3300" dirty="0">
                <a:solidFill>
                  <a:schemeClr val="accent2">
                    <a:lumMod val="50000"/>
                  </a:schemeClr>
                </a:solidFill>
              </a:rPr>
              <a:t>1. Beratungsgespräch (November 2020)</a:t>
            </a:r>
          </a:p>
          <a:p>
            <a:r>
              <a:rPr lang="de-DE" sz="3300" dirty="0">
                <a:solidFill>
                  <a:schemeClr val="accent2">
                    <a:lumMod val="50000"/>
                  </a:schemeClr>
                </a:solidFill>
              </a:rPr>
              <a:t>Informationen über den Übergang nach Klasse 5 und die weiterführenden Schulen  sind ab dem 10.12.2020 auf unserer Homepage dargestellt. </a:t>
            </a:r>
          </a:p>
          <a:p>
            <a:r>
              <a:rPr lang="de-DE" sz="3200" dirty="0">
                <a:solidFill>
                  <a:schemeClr val="accent2">
                    <a:lumMod val="50000"/>
                  </a:schemeClr>
                </a:solidFill>
              </a:rPr>
              <a:t>Halbjahreszeugnis: 28.01.2021 + 29.01.2021</a:t>
            </a:r>
          </a:p>
          <a:p>
            <a:r>
              <a:rPr lang="de-DE" sz="3200" dirty="0">
                <a:solidFill>
                  <a:schemeClr val="accent2">
                    <a:lumMod val="50000"/>
                  </a:schemeClr>
                </a:solidFill>
              </a:rPr>
              <a:t>Informationsangebot per Videokonferenz durch N. Gramkow und M. Bonneval ( 24.02.2021)</a:t>
            </a:r>
          </a:p>
          <a:p>
            <a:r>
              <a:rPr lang="de-DE" sz="3200" dirty="0">
                <a:solidFill>
                  <a:schemeClr val="accent2">
                    <a:lumMod val="50000"/>
                  </a:schemeClr>
                </a:solidFill>
              </a:rPr>
              <a:t>2. Beratungsgespräch ( im März 2021)</a:t>
            </a:r>
          </a:p>
          <a:p>
            <a:r>
              <a:rPr lang="de-DE" sz="3200" dirty="0">
                <a:solidFill>
                  <a:schemeClr val="accent2">
                    <a:lumMod val="50000"/>
                  </a:schemeClr>
                </a:solidFill>
              </a:rPr>
              <a:t>ggf. „Schnuppertage“ an den weiterführenden Schulen</a:t>
            </a:r>
          </a:p>
          <a:p>
            <a:r>
              <a:rPr lang="de-DE" sz="3200" dirty="0">
                <a:solidFill>
                  <a:schemeClr val="accent2">
                    <a:lumMod val="50000"/>
                  </a:schemeClr>
                </a:solidFill>
              </a:rPr>
              <a:t>Anmeldung an den weiterführenden Schulen durch die Erziehungsberechtigten: Termine und mitzubringende Unterlagen werden von der GS </a:t>
            </a:r>
            <a:r>
              <a:rPr lang="de-DE" sz="3200" dirty="0" err="1">
                <a:solidFill>
                  <a:schemeClr val="accent2">
                    <a:lumMod val="50000"/>
                  </a:schemeClr>
                </a:solidFill>
              </a:rPr>
              <a:t>Wiepenkathen</a:t>
            </a:r>
            <a:r>
              <a:rPr lang="de-DE" sz="3200" dirty="0">
                <a:solidFill>
                  <a:schemeClr val="accent2">
                    <a:lumMod val="50000"/>
                  </a:schemeClr>
                </a:solidFill>
              </a:rPr>
              <a:t> rechtzeitig mitgeteilt.</a:t>
            </a:r>
          </a:p>
          <a:p>
            <a:endParaRPr lang="de-DE" sz="3200" dirty="0">
              <a:solidFill>
                <a:schemeClr val="accent2">
                  <a:lumMod val="50000"/>
                </a:schemeClr>
              </a:solidFill>
            </a:endParaRPr>
          </a:p>
          <a:p>
            <a:pPr marL="365760" lvl="1" indent="0">
              <a:buNone/>
            </a:pPr>
            <a:endParaRPr lang="de-DE" sz="32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876970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u="sng" dirty="0"/>
              <a:t>2. Schulhalbjahr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3D6E5A2-EC83-451F-A719-9AC1370DD5CF}" type="slidenum">
              <a:rPr lang="de-DE" smtClean="0"/>
              <a:pPr/>
              <a:t>5</a:t>
            </a:fld>
            <a:endParaRPr kumimoji="0"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de-DE" sz="3100" dirty="0">
                <a:solidFill>
                  <a:schemeClr val="accent1">
                    <a:lumMod val="50000"/>
                  </a:schemeClr>
                </a:solidFill>
              </a:rPr>
              <a:t>Die Anmeldung für die gewünschte Schulform nehmen die Erziehungsberechtigten an den bekanntgegebenen Anmeldeterminen vor. 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de-DE" sz="3100" dirty="0">
                <a:solidFill>
                  <a:schemeClr val="accent1">
                    <a:lumMod val="50000"/>
                  </a:schemeClr>
                </a:solidFill>
              </a:rPr>
              <a:t>Der Anmeldung ist das Zeugnis des ersten Halbjahres des 4. Schuljahrganges beizufügen.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de-DE" sz="3100" dirty="0">
                <a:solidFill>
                  <a:schemeClr val="accent1">
                    <a:lumMod val="50000"/>
                  </a:schemeClr>
                </a:solidFill>
              </a:rPr>
              <a:t>Das Zeugnis am Ende der Grundschule wird am letzten Tag vor den Sommerferien ausgegeben.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414303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16632"/>
            <a:ext cx="7618040" cy="1026368"/>
          </a:xfrm>
        </p:spPr>
        <p:txBody>
          <a:bodyPr>
            <a:normAutofit fontScale="90000"/>
          </a:bodyPr>
          <a:lstStyle/>
          <a:p>
            <a:pPr algn="ctr"/>
            <a:r>
              <a:rPr lang="de-DE" sz="3600" b="1" u="sng" dirty="0"/>
              <a:t>Kriterien für die Beratung anlässlich des Übergangs von Klasse 4 nach 5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627313" y="4952639"/>
            <a:ext cx="3744912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de-DE" sz="2400" b="1" dirty="0">
                <a:solidFill>
                  <a:schemeClr val="accent4">
                    <a:lumMod val="50000"/>
                  </a:schemeClr>
                </a:solidFill>
              </a:rPr>
              <a:t>Erkenntnisse aus Gesprächen mit den Erziehungsberechtigten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084888" y="3284538"/>
            <a:ext cx="2376487" cy="111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de-DE" sz="2800" b="1" dirty="0">
                <a:solidFill>
                  <a:schemeClr val="accent4">
                    <a:lumMod val="50000"/>
                  </a:schemeClr>
                </a:solidFill>
              </a:rPr>
              <a:t>Lern-entwicklung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68313" y="3141663"/>
            <a:ext cx="2305050" cy="163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de-DE" sz="2800" b="1" dirty="0">
                <a:solidFill>
                  <a:schemeClr val="accent4">
                    <a:lumMod val="50000"/>
                  </a:schemeClr>
                </a:solidFill>
              </a:rPr>
              <a:t>Arbeits- </a:t>
            </a:r>
            <a:r>
              <a:rPr lang="de-DE" sz="2400" b="1" dirty="0">
                <a:solidFill>
                  <a:schemeClr val="accent4">
                    <a:lumMod val="50000"/>
                  </a:schemeClr>
                </a:solidFill>
              </a:rPr>
              <a:t>und </a:t>
            </a:r>
            <a:r>
              <a:rPr lang="de-DE" sz="2800" b="1" dirty="0">
                <a:solidFill>
                  <a:schemeClr val="accent4">
                    <a:lumMod val="50000"/>
                  </a:schemeClr>
                </a:solidFill>
              </a:rPr>
              <a:t>Sozial- verhalten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3276600" y="1628775"/>
            <a:ext cx="2160588" cy="111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de-DE" sz="2800" b="1" dirty="0">
                <a:solidFill>
                  <a:schemeClr val="accent4">
                    <a:lumMod val="50000"/>
                  </a:schemeClr>
                </a:solidFill>
              </a:rPr>
              <a:t>Leistungs-</a:t>
            </a:r>
          </a:p>
          <a:p>
            <a:pPr algn="ctr">
              <a:lnSpc>
                <a:spcPct val="120000"/>
              </a:lnSpc>
            </a:pPr>
            <a:r>
              <a:rPr lang="de-DE" sz="2800" b="1" dirty="0">
                <a:solidFill>
                  <a:schemeClr val="accent4">
                    <a:lumMod val="50000"/>
                  </a:schemeClr>
                </a:solidFill>
              </a:rPr>
              <a:t>stand</a:t>
            </a:r>
          </a:p>
        </p:txBody>
      </p:sp>
      <p:sp>
        <p:nvSpPr>
          <p:cNvPr id="26650" name="AutoShape 26"/>
          <p:cNvSpPr>
            <a:spLocks noChangeArrowheads="1"/>
          </p:cNvSpPr>
          <p:nvPr/>
        </p:nvSpPr>
        <p:spPr bwMode="auto">
          <a:xfrm>
            <a:off x="2627313" y="2852738"/>
            <a:ext cx="3384550" cy="2089150"/>
          </a:xfrm>
          <a:custGeom>
            <a:avLst/>
            <a:gdLst>
              <a:gd name="G0" fmla="+- 9939 0 0"/>
              <a:gd name="G1" fmla="+- 10678 0 0"/>
              <a:gd name="G2" fmla="+- 5219 0 0"/>
              <a:gd name="G3" fmla="+- 21600 0 9939"/>
              <a:gd name="G4" fmla="+- 21600 0 10678"/>
              <a:gd name="G5" fmla="+- 21600 0 5219"/>
              <a:gd name="G6" fmla="+- 9939 0 10800"/>
              <a:gd name="G7" fmla="+- 10678 0 10800"/>
              <a:gd name="G8" fmla="*/ G7 5219 G6"/>
              <a:gd name="G9" fmla="+- 21600 0 G8"/>
              <a:gd name="T0" fmla="*/ G8 w 21600"/>
              <a:gd name="T1" fmla="*/ G1 h 21600"/>
              <a:gd name="T2" fmla="*/ G9 w 21600"/>
              <a:gd name="T3" fmla="*/ G4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10800" y="0"/>
                </a:moveTo>
                <a:lnTo>
                  <a:pt x="9939" y="5219"/>
                </a:lnTo>
                <a:lnTo>
                  <a:pt x="10678" y="5219"/>
                </a:lnTo>
                <a:lnTo>
                  <a:pt x="10678" y="10678"/>
                </a:lnTo>
                <a:lnTo>
                  <a:pt x="5219" y="10678"/>
                </a:lnTo>
                <a:lnTo>
                  <a:pt x="5219" y="9939"/>
                </a:lnTo>
                <a:lnTo>
                  <a:pt x="0" y="10800"/>
                </a:lnTo>
                <a:lnTo>
                  <a:pt x="5219" y="11661"/>
                </a:lnTo>
                <a:lnTo>
                  <a:pt x="5219" y="10922"/>
                </a:lnTo>
                <a:lnTo>
                  <a:pt x="10678" y="10922"/>
                </a:lnTo>
                <a:lnTo>
                  <a:pt x="10678" y="16381"/>
                </a:lnTo>
                <a:lnTo>
                  <a:pt x="9939" y="16381"/>
                </a:lnTo>
                <a:lnTo>
                  <a:pt x="10800" y="21600"/>
                </a:lnTo>
                <a:lnTo>
                  <a:pt x="11661" y="16381"/>
                </a:lnTo>
                <a:lnTo>
                  <a:pt x="10922" y="16381"/>
                </a:lnTo>
                <a:lnTo>
                  <a:pt x="10922" y="10922"/>
                </a:lnTo>
                <a:lnTo>
                  <a:pt x="16381" y="10922"/>
                </a:lnTo>
                <a:lnTo>
                  <a:pt x="16381" y="11661"/>
                </a:lnTo>
                <a:lnTo>
                  <a:pt x="21600" y="10800"/>
                </a:lnTo>
                <a:lnTo>
                  <a:pt x="16381" y="9939"/>
                </a:lnTo>
                <a:lnTo>
                  <a:pt x="16381" y="10678"/>
                </a:lnTo>
                <a:lnTo>
                  <a:pt x="10922" y="10678"/>
                </a:lnTo>
                <a:lnTo>
                  <a:pt x="10922" y="5219"/>
                </a:lnTo>
                <a:lnTo>
                  <a:pt x="11661" y="5219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37BF-C04C-42F2-809B-E399E4FBD459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7335471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8981" y="178760"/>
            <a:ext cx="6840537" cy="11430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de-DE" sz="3200" b="1" u="sng" dirty="0"/>
              <a:t>Leistungsstand</a:t>
            </a:r>
          </a:p>
        </p:txBody>
      </p:sp>
      <p:graphicFrame>
        <p:nvGraphicFramePr>
          <p:cNvPr id="10277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555781"/>
              </p:ext>
            </p:extLst>
          </p:nvPr>
        </p:nvGraphicFramePr>
        <p:xfrm>
          <a:off x="251520" y="2348880"/>
          <a:ext cx="8497888" cy="190552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80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3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5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113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Deutsch, Mathematik, Sachunterricht und Englisch</a:t>
                      </a: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„Befriedigend“ </a:t>
                      </a:r>
                      <a:r>
                        <a:rPr kumimoji="0" lang="de-DE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und </a:t>
                      </a:r>
                      <a:r>
                        <a:rPr kumimoji="0" lang="de-DE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schwächer</a:t>
                      </a:r>
                      <a:endParaRPr kumimoji="0" lang="de-DE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„Gut“ bis „Befriedigend“ </a:t>
                      </a:r>
                      <a:endParaRPr kumimoji="0" lang="de-DE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„Sehr gut“ und „Gut“ </a:t>
                      </a:r>
                      <a:endParaRPr kumimoji="0" lang="de-DE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6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übrige Fächer</a:t>
                      </a:r>
                      <a:endParaRPr kumimoji="0" lang="de-DE" sz="1400" b="1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(im Durchschnitt)</a:t>
                      </a:r>
                      <a:endParaRPr kumimoji="0" 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„Befriedigend“ </a:t>
                      </a:r>
                      <a:r>
                        <a:rPr kumimoji="0" lang="de-DE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und</a:t>
                      </a:r>
                      <a:r>
                        <a:rPr kumimoji="0" lang="de-DE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schwächer</a:t>
                      </a:r>
                      <a:endParaRPr kumimoji="0" lang="de-DE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„Gut“ und „Befriedigend“</a:t>
                      </a:r>
                      <a:endParaRPr kumimoji="0" lang="de-DE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vorwiegend „Gut“</a:t>
                      </a:r>
                      <a:endParaRPr kumimoji="0" lang="de-DE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179388" y="1628775"/>
            <a:ext cx="56167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b="1" i="1" dirty="0">
                <a:solidFill>
                  <a:schemeClr val="accent2">
                    <a:lumMod val="50000"/>
                  </a:schemeClr>
                </a:solidFill>
              </a:rPr>
              <a:t>Zur Orientierung</a:t>
            </a:r>
            <a:r>
              <a:rPr lang="de-DE" sz="2400" b="1" dirty="0">
                <a:solidFill>
                  <a:schemeClr val="accent2">
                    <a:lumMod val="50000"/>
                  </a:schemeClr>
                </a:solidFill>
              </a:rPr>
              <a:t>: mögliche Notenprofile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7164288" y="444668"/>
            <a:ext cx="1872208" cy="1832204"/>
            <a:chOff x="4558" y="234"/>
            <a:chExt cx="1202" cy="1134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0267" name="AutoShape 27"/>
            <p:cNvSpPr>
              <a:spLocks noChangeArrowheads="1"/>
            </p:cNvSpPr>
            <p:nvPr/>
          </p:nvSpPr>
          <p:spPr bwMode="auto">
            <a:xfrm rot="2637488">
              <a:off x="4558" y="234"/>
              <a:ext cx="1202" cy="1134"/>
            </a:xfrm>
            <a:prstGeom prst="wedgeEllipseCallout">
              <a:avLst>
                <a:gd name="adj1" fmla="val -133421"/>
                <a:gd name="adj2" fmla="val 107579"/>
              </a:avLst>
            </a:prstGeom>
            <a:grpFill/>
            <a:ln w="38100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de-DE" b="1">
                <a:solidFill>
                  <a:srgbClr val="000066"/>
                </a:solidFill>
              </a:endParaRPr>
            </a:p>
          </p:txBody>
        </p:sp>
        <p:sp>
          <p:nvSpPr>
            <p:cNvPr id="10268" name="Text Box 28"/>
            <p:cNvSpPr txBox="1">
              <a:spLocks noChangeArrowheads="1"/>
            </p:cNvSpPr>
            <p:nvPr/>
          </p:nvSpPr>
          <p:spPr bwMode="auto">
            <a:xfrm>
              <a:off x="4762" y="436"/>
              <a:ext cx="806" cy="78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b="1" i="1" dirty="0">
                  <a:solidFill>
                    <a:schemeClr val="accent2">
                      <a:lumMod val="50000"/>
                    </a:schemeClr>
                  </a:solidFill>
                </a:rPr>
                <a:t>Ein</a:t>
              </a:r>
              <a:r>
                <a:rPr lang="de-DE" b="1" dirty="0">
                  <a:solidFill>
                    <a:schemeClr val="accent2">
                      <a:lumMod val="50000"/>
                    </a:schemeClr>
                  </a:solidFill>
                </a:rPr>
                <a:t> Merkmal von mehreren!</a:t>
              </a:r>
            </a:p>
          </p:txBody>
        </p:sp>
      </p:grp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50DE3-4551-412C-89C0-8EA9D8A26476}" type="slidenum">
              <a:rPr lang="de-DE" smtClean="0"/>
              <a:pPr/>
              <a:t>7</a:t>
            </a:fld>
            <a:endParaRPr lang="de-DE"/>
          </a:p>
        </p:txBody>
      </p:sp>
      <p:graphicFrame>
        <p:nvGraphicFramePr>
          <p:cNvPr id="9" name="Tabelle 8"/>
          <p:cNvGraphicFramePr>
            <a:graphicFrameLocks noGrp="1"/>
          </p:cNvGraphicFramePr>
          <p:nvPr/>
        </p:nvGraphicFramePr>
        <p:xfrm>
          <a:off x="2051720" y="4941168"/>
          <a:ext cx="6697663" cy="158417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233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5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42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Hauptschule</a:t>
                      </a:r>
                      <a:endParaRPr kumimoji="0" lang="de-DE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Realschule</a:t>
                      </a:r>
                      <a:endParaRPr kumimoji="0" lang="de-DE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Gymnasium</a:t>
                      </a:r>
                      <a:endParaRPr kumimoji="0" lang="de-DE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997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Gesamtschule</a:t>
                      </a:r>
                    </a:p>
                  </a:txBody>
                  <a:tcPr anchor="ctr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Pfeil nach unten 9"/>
          <p:cNvSpPr/>
          <p:nvPr/>
        </p:nvSpPr>
        <p:spPr>
          <a:xfrm>
            <a:off x="2915816" y="4149080"/>
            <a:ext cx="504056" cy="792088"/>
          </a:xfrm>
          <a:prstGeom prst="down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Pfeil nach unten 10"/>
          <p:cNvSpPr/>
          <p:nvPr/>
        </p:nvSpPr>
        <p:spPr>
          <a:xfrm>
            <a:off x="5004048" y="4149080"/>
            <a:ext cx="504056" cy="792088"/>
          </a:xfrm>
          <a:prstGeom prst="down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Pfeil nach unten 11"/>
          <p:cNvSpPr/>
          <p:nvPr/>
        </p:nvSpPr>
        <p:spPr>
          <a:xfrm>
            <a:off x="7308304" y="4149080"/>
            <a:ext cx="504056" cy="792088"/>
          </a:xfrm>
          <a:prstGeom prst="down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4244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8208912" cy="1268761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</a:pPr>
            <a:r>
              <a:rPr lang="de-DE" sz="3200" b="1" u="sng" dirty="0"/>
              <a:t/>
            </a:r>
            <a:br>
              <a:rPr lang="de-DE" sz="3200" b="1" u="sng" dirty="0"/>
            </a:br>
            <a:r>
              <a:rPr lang="de-DE" sz="3200" b="1" u="sng" dirty="0"/>
              <a:t>Beobachtungshilfen zur Lernentwicklung</a:t>
            </a:r>
            <a:br>
              <a:rPr lang="de-DE" sz="3200" b="1" u="sng" dirty="0"/>
            </a:br>
            <a:r>
              <a:rPr lang="de-DE" sz="2500" b="1" dirty="0">
                <a:solidFill>
                  <a:srgbClr val="FF0000"/>
                </a:solidFill>
              </a:rPr>
              <a:t>Es geht in der Gesamtbeurteilung nicht nur um Zensuren!</a:t>
            </a:r>
            <a:r>
              <a:rPr lang="de-DE" sz="3200" b="1" u="sng" dirty="0"/>
              <a:t/>
            </a:r>
            <a:br>
              <a:rPr lang="de-DE" sz="3200" b="1" u="sng" dirty="0"/>
            </a:br>
            <a:endParaRPr lang="de-DE" sz="3200" b="1" u="sng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556792"/>
            <a:ext cx="7211144" cy="5040560"/>
          </a:xfrm>
          <a:ln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de-DE" sz="2400" b="1" dirty="0">
                <a:solidFill>
                  <a:srgbClr val="FF9900"/>
                </a:solidFill>
              </a:rPr>
              <a:t>    </a:t>
            </a:r>
            <a:r>
              <a:rPr lang="de-DE" sz="2400" b="1" dirty="0">
                <a:solidFill>
                  <a:schemeClr val="accent2">
                    <a:lumMod val="50000"/>
                  </a:schemeClr>
                </a:solidFill>
              </a:rPr>
              <a:t>Beobachtet werden während der gesamten Grundschulzeit:</a:t>
            </a: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de-DE" sz="2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Denken</a:t>
            </a:r>
            <a:r>
              <a:rPr lang="de-DE" sz="20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de-DE" sz="1400" b="1" i="1" dirty="0">
                <a:solidFill>
                  <a:schemeClr val="accent2">
                    <a:lumMod val="50000"/>
                  </a:schemeClr>
                </a:solidFill>
              </a:rPr>
              <a:t>(nimmt Informationen schnell auf, kann Lösungswege aufzeigen,  kann schulische Wissensgestände miteinander verknüpfen etc.)</a:t>
            </a: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de-DE" sz="2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Merken / Gedächtnis </a:t>
            </a:r>
            <a:r>
              <a:rPr lang="de-DE" sz="1400" b="1" i="1" dirty="0">
                <a:solidFill>
                  <a:schemeClr val="accent2">
                    <a:lumMod val="50000"/>
                  </a:schemeClr>
                </a:solidFill>
              </a:rPr>
              <a:t>(erfasst neue Sachverhalte schnell, kann über Gelerntes lange verfügen, braucht wenig Übungsphasen etc.)</a:t>
            </a: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de-DE" sz="2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Sprache</a:t>
            </a:r>
            <a:r>
              <a:rPr lang="de-DE" sz="20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de-DE" sz="1400" b="1" i="1" dirty="0">
                <a:solidFill>
                  <a:schemeClr val="accent2">
                    <a:lumMod val="50000"/>
                  </a:schemeClr>
                </a:solidFill>
              </a:rPr>
              <a:t>(hat einen umfangreichen Wortschatz, kann sich leicht und angemessen artikulieren etc.)</a:t>
            </a: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de-DE" sz="2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Konzentration</a:t>
            </a:r>
            <a:r>
              <a:rPr lang="de-DE" sz="20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de-DE" sz="1400" b="1" i="1" dirty="0">
                <a:solidFill>
                  <a:schemeClr val="accent2">
                    <a:lumMod val="50000"/>
                  </a:schemeClr>
                </a:solidFill>
              </a:rPr>
              <a:t>(große Aufmerksamkeitsspannweite, lässt sich durch Störungen nicht ablenken etc.)</a:t>
            </a: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de-DE" sz="2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Motivation /Belastbarkeit </a:t>
            </a:r>
            <a:r>
              <a:rPr lang="de-DE" sz="1400" b="1" i="1" dirty="0">
                <a:solidFill>
                  <a:schemeClr val="accent2">
                    <a:lumMod val="50000"/>
                  </a:schemeClr>
                </a:solidFill>
              </a:rPr>
              <a:t>(engagiert und antriebsstark, Umgang mit Prüfungssituationen und Misserfolgen)</a:t>
            </a: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de-DE" sz="2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Arbeitsverhalten</a:t>
            </a: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de-DE" sz="2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Sozialverhalten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3D6E5A2-EC83-451F-A719-9AC1370DD5CF}" type="slidenum">
              <a:rPr lang="de-DE" smtClean="0"/>
              <a:pPr/>
              <a:t>8</a:t>
            </a:fld>
            <a:endParaRPr kumimoji="0" lang="de-DE"/>
          </a:p>
        </p:txBody>
      </p:sp>
    </p:spTree>
    <p:extLst>
      <p:ext uri="{BB962C8B-B14F-4D97-AF65-F5344CB8AC3E}">
        <p14:creationId xmlns:p14="http://schemas.microsoft.com/office/powerpoint/2010/main" val="3065423513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260648"/>
            <a:ext cx="7992888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de-DE" sz="4000" b="1" u="sng" dirty="0"/>
              <a:t>Weiterführende Schulen</a:t>
            </a:r>
            <a:br>
              <a:rPr lang="de-DE" sz="4000" b="1" u="sng" dirty="0"/>
            </a:br>
            <a:r>
              <a:rPr lang="de-DE" sz="2000" b="1" u="sng" dirty="0">
                <a:solidFill>
                  <a:srgbClr val="FF0000"/>
                </a:solidFill>
              </a:rPr>
              <a:t>Ein Wechsel bei entsprechenden Leistungen ist immer möglich (Durchlässigkeit)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424936" cy="5301208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de-DE" sz="2800" b="1" dirty="0"/>
              <a:t>Hauptschule: </a:t>
            </a:r>
          </a:p>
          <a:p>
            <a:pPr lvl="1">
              <a:buFont typeface="Arial" pitchFamily="34" charset="0"/>
              <a:buChar char="•"/>
            </a:pPr>
            <a:r>
              <a:rPr lang="de-DE" sz="2400" b="1" dirty="0">
                <a:solidFill>
                  <a:schemeClr val="accent2">
                    <a:lumMod val="50000"/>
                  </a:schemeClr>
                </a:solidFill>
              </a:rPr>
              <a:t>grundlegende Allgemeinbildung</a:t>
            </a:r>
          </a:p>
          <a:p>
            <a:pPr lvl="1">
              <a:buFont typeface="Arial" pitchFamily="34" charset="0"/>
              <a:buChar char="•"/>
            </a:pPr>
            <a:r>
              <a:rPr lang="de-DE" sz="2400" b="1" dirty="0">
                <a:solidFill>
                  <a:schemeClr val="accent2">
                    <a:lumMod val="50000"/>
                  </a:schemeClr>
                </a:solidFill>
                <a:ea typeface="Times New Roman" pitchFamily="18" charset="0"/>
                <a:cs typeface="Arial" charset="0"/>
              </a:rPr>
              <a:t>berufliche Orientierung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de-DE" sz="2800" b="1" dirty="0"/>
              <a:t>Realschule:</a:t>
            </a:r>
          </a:p>
          <a:p>
            <a:pPr lvl="1">
              <a:buFont typeface="Arial" pitchFamily="34" charset="0"/>
              <a:buChar char="•"/>
            </a:pPr>
            <a:r>
              <a:rPr lang="de-DE" sz="2400" b="1" dirty="0">
                <a:solidFill>
                  <a:schemeClr val="accent2">
                    <a:lumMod val="50000"/>
                  </a:schemeClr>
                </a:solidFill>
              </a:rPr>
              <a:t>erweiterte Allgemeinbildung</a:t>
            </a:r>
          </a:p>
          <a:p>
            <a:pPr lvl="1">
              <a:buFont typeface="Arial" pitchFamily="34" charset="0"/>
              <a:buChar char="•"/>
            </a:pPr>
            <a:r>
              <a:rPr lang="de-DE" sz="2400" b="1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berufs- oder studienbezogener Bildungsweg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de-DE" sz="2800" b="1" dirty="0"/>
              <a:t>Gymnasium: </a:t>
            </a:r>
          </a:p>
          <a:p>
            <a:pPr lvl="1">
              <a:buFont typeface="Arial" pitchFamily="34" charset="0"/>
              <a:buChar char="•"/>
            </a:pPr>
            <a:r>
              <a:rPr lang="de-DE" sz="2400" b="1" dirty="0">
                <a:solidFill>
                  <a:schemeClr val="accent2">
                    <a:lumMod val="50000"/>
                  </a:schemeClr>
                </a:solidFill>
              </a:rPr>
              <a:t>breite und vertiefte Allgemeinbildung</a:t>
            </a:r>
          </a:p>
          <a:p>
            <a:pPr lvl="1">
              <a:buFont typeface="Arial" pitchFamily="34" charset="0"/>
              <a:buChar char="•"/>
            </a:pPr>
            <a:r>
              <a:rPr lang="de-DE" sz="2400" b="1" dirty="0">
                <a:solidFill>
                  <a:schemeClr val="accent2">
                    <a:lumMod val="50000"/>
                  </a:schemeClr>
                </a:solidFill>
              </a:rPr>
              <a:t>stärkt wissenschaftsbezogenes Lernen</a:t>
            </a:r>
          </a:p>
          <a:p>
            <a:pPr lvl="1">
              <a:buFont typeface="Arial" pitchFamily="34" charset="0"/>
              <a:buChar char="•"/>
            </a:pPr>
            <a:r>
              <a:rPr lang="de-DE" sz="2400" b="1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befähigt, Bildungsweg an einer Hochschule aber auch </a:t>
            </a:r>
            <a:br>
              <a:rPr lang="de-DE" sz="2400" b="1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</a:br>
            <a:r>
              <a:rPr lang="de-DE" sz="2400" b="1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berufsbezogen fortzusetzen</a:t>
            </a:r>
          </a:p>
          <a:p>
            <a:pPr>
              <a:buFont typeface="Arial" pitchFamily="34" charset="0"/>
              <a:buChar char="•"/>
            </a:pPr>
            <a:r>
              <a:rPr lang="de-DE" sz="2800" b="1" dirty="0"/>
              <a:t>Gesamtschule:</a:t>
            </a:r>
          </a:p>
          <a:p>
            <a:pPr lvl="1">
              <a:buFont typeface="Arial" pitchFamily="34" charset="0"/>
              <a:buChar char="•"/>
            </a:pPr>
            <a:r>
              <a:rPr lang="de-DE" sz="2400" b="1" dirty="0">
                <a:solidFill>
                  <a:schemeClr val="accent2">
                    <a:lumMod val="50000"/>
                  </a:schemeClr>
                </a:solidFill>
              </a:rPr>
              <a:t>grundlegende, erweiterte oder breite und vertiefte Allgemeinbildung </a:t>
            </a:r>
          </a:p>
          <a:p>
            <a:pPr lvl="1">
              <a:buFont typeface="Arial" pitchFamily="34" charset="0"/>
              <a:buChar char="•"/>
            </a:pPr>
            <a:r>
              <a:rPr lang="de-DE" sz="2400" b="1" dirty="0">
                <a:solidFill>
                  <a:schemeClr val="accent2">
                    <a:lumMod val="50000"/>
                  </a:schemeClr>
                </a:solidFill>
              </a:rPr>
              <a:t>individuelle Schwerpunktbildung entsprechend der Leistungsfähigkeit</a:t>
            </a:r>
          </a:p>
          <a:p>
            <a:pPr lvl="1">
              <a:buFont typeface="Arial" pitchFamily="34" charset="0"/>
              <a:buChar char="•"/>
            </a:pPr>
            <a:r>
              <a:rPr lang="de-DE" sz="2400" b="1" dirty="0">
                <a:solidFill>
                  <a:schemeClr val="accent2">
                    <a:lumMod val="50000"/>
                  </a:schemeClr>
                </a:solidFill>
              </a:rPr>
              <a:t>befähigt, Bildungsweg </a:t>
            </a:r>
            <a:r>
              <a:rPr lang="de-DE" sz="2400" b="1" dirty="0" err="1">
                <a:solidFill>
                  <a:schemeClr val="accent2">
                    <a:lumMod val="50000"/>
                  </a:schemeClr>
                </a:solidFill>
              </a:rPr>
              <a:t>berufs</a:t>
            </a:r>
            <a:r>
              <a:rPr lang="de-DE" sz="2400" b="1" dirty="0">
                <a:solidFill>
                  <a:schemeClr val="accent2">
                    <a:lumMod val="50000"/>
                  </a:schemeClr>
                </a:solidFill>
              </a:rPr>
              <a:t>- oder studienbezogen fortzusetzen</a:t>
            </a:r>
            <a:endParaRPr lang="de-DE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732240" y="1700808"/>
            <a:ext cx="2016224" cy="3888432"/>
            <a:chOff x="4198" y="1071"/>
            <a:chExt cx="1562" cy="2533"/>
          </a:xfrm>
        </p:grpSpPr>
        <p:sp>
          <p:nvSpPr>
            <p:cNvPr id="6151" name="AutoShape 7"/>
            <p:cNvSpPr>
              <a:spLocks noChangeArrowheads="1"/>
            </p:cNvSpPr>
            <p:nvPr/>
          </p:nvSpPr>
          <p:spPr bwMode="auto">
            <a:xfrm rot="16200000">
              <a:off x="3712" y="1557"/>
              <a:ext cx="2533" cy="1562"/>
            </a:xfrm>
            <a:custGeom>
              <a:avLst/>
              <a:gdLst>
                <a:gd name="G0" fmla="+- 6480 0 0"/>
                <a:gd name="G1" fmla="+- 9330 0 0"/>
                <a:gd name="G2" fmla="+- 5918 0 0"/>
                <a:gd name="G3" fmla="+- 21600 0 6480"/>
                <a:gd name="G4" fmla="+- 21600 0 9330"/>
                <a:gd name="G5" fmla="*/ G0 21600 G3"/>
                <a:gd name="G6" fmla="*/ G1 21600 G3"/>
                <a:gd name="G7" fmla="*/ G2 G3 21600"/>
                <a:gd name="G8" fmla="*/ 10800 21600 G3"/>
                <a:gd name="G9" fmla="*/ G4 21600 G3"/>
                <a:gd name="G10" fmla="+- 21600 0 G7"/>
                <a:gd name="G11" fmla="+- G5 0 G8"/>
                <a:gd name="G12" fmla="+- G6 0 G8"/>
                <a:gd name="G13" fmla="*/ G12 G7 G11"/>
                <a:gd name="G14" fmla="+- 21600 0 G13"/>
                <a:gd name="G15" fmla="+- G0 0 10800"/>
                <a:gd name="G16" fmla="+- G1 0 10800"/>
                <a:gd name="G17" fmla="*/ G2 G16 G15"/>
                <a:gd name="T0" fmla="*/ 10800 w 21600"/>
                <a:gd name="T1" fmla="*/ 0 h 21600"/>
                <a:gd name="T2" fmla="*/ 0 w 21600"/>
                <a:gd name="T3" fmla="*/ 15429 h 21600"/>
                <a:gd name="T4" fmla="*/ 10800 w 21600"/>
                <a:gd name="T5" fmla="*/ 17529 h 21600"/>
                <a:gd name="T6" fmla="*/ 21600 w 21600"/>
                <a:gd name="T7" fmla="*/ 15429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G13 w 21600"/>
                <a:gd name="T13" fmla="*/ G6 h 21600"/>
                <a:gd name="T14" fmla="*/ G14 w 21600"/>
                <a:gd name="T15" fmla="*/ G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00" y="0"/>
                  </a:moveTo>
                  <a:lnTo>
                    <a:pt x="6480" y="5918"/>
                  </a:lnTo>
                  <a:lnTo>
                    <a:pt x="9330" y="5918"/>
                  </a:lnTo>
                  <a:lnTo>
                    <a:pt x="9330" y="13329"/>
                  </a:lnTo>
                  <a:lnTo>
                    <a:pt x="4143" y="13329"/>
                  </a:lnTo>
                  <a:lnTo>
                    <a:pt x="4143" y="9257"/>
                  </a:lnTo>
                  <a:lnTo>
                    <a:pt x="0" y="15429"/>
                  </a:lnTo>
                  <a:lnTo>
                    <a:pt x="4143" y="21600"/>
                  </a:lnTo>
                  <a:lnTo>
                    <a:pt x="4143" y="17529"/>
                  </a:lnTo>
                  <a:lnTo>
                    <a:pt x="17457" y="17529"/>
                  </a:lnTo>
                  <a:lnTo>
                    <a:pt x="17457" y="21600"/>
                  </a:lnTo>
                  <a:lnTo>
                    <a:pt x="21600" y="15429"/>
                  </a:lnTo>
                  <a:lnTo>
                    <a:pt x="17457" y="9257"/>
                  </a:lnTo>
                  <a:lnTo>
                    <a:pt x="17457" y="13329"/>
                  </a:lnTo>
                  <a:lnTo>
                    <a:pt x="12270" y="13329"/>
                  </a:lnTo>
                  <a:lnTo>
                    <a:pt x="12270" y="5918"/>
                  </a:lnTo>
                  <a:lnTo>
                    <a:pt x="15120" y="591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>
                  <a:lumMod val="50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52" name="Text Box 8"/>
            <p:cNvSpPr txBox="1">
              <a:spLocks noChangeArrowheads="1"/>
            </p:cNvSpPr>
            <p:nvPr/>
          </p:nvSpPr>
          <p:spPr bwMode="auto">
            <a:xfrm>
              <a:off x="5193" y="1162"/>
              <a:ext cx="323" cy="2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de-DE" sz="1600" b="1" dirty="0">
                  <a:solidFill>
                    <a:schemeClr val="accent2">
                      <a:lumMod val="50000"/>
                    </a:schemeClr>
                  </a:solidFill>
                </a:rPr>
                <a:t>D</a:t>
              </a:r>
            </a:p>
            <a:p>
              <a:r>
                <a:rPr lang="de-DE" sz="1600" b="1" dirty="0">
                  <a:solidFill>
                    <a:schemeClr val="accent2">
                      <a:lumMod val="50000"/>
                    </a:schemeClr>
                  </a:solidFill>
                </a:rPr>
                <a:t>U</a:t>
              </a:r>
            </a:p>
            <a:p>
              <a:r>
                <a:rPr lang="de-DE" sz="1600" b="1" dirty="0">
                  <a:solidFill>
                    <a:schemeClr val="accent2">
                      <a:lumMod val="50000"/>
                    </a:schemeClr>
                  </a:solidFill>
                </a:rPr>
                <a:t>R</a:t>
              </a:r>
            </a:p>
            <a:p>
              <a:r>
                <a:rPr lang="de-DE" sz="1600" b="1" dirty="0">
                  <a:solidFill>
                    <a:schemeClr val="accent2">
                      <a:lumMod val="50000"/>
                    </a:schemeClr>
                  </a:solidFill>
                </a:rPr>
                <a:t>C</a:t>
              </a:r>
            </a:p>
            <a:p>
              <a:r>
                <a:rPr lang="de-DE" sz="1600" b="1" dirty="0">
                  <a:solidFill>
                    <a:schemeClr val="accent2">
                      <a:lumMod val="50000"/>
                    </a:schemeClr>
                  </a:solidFill>
                </a:rPr>
                <a:t>H</a:t>
              </a:r>
            </a:p>
            <a:p>
              <a:r>
                <a:rPr lang="de-DE" sz="1600" b="1" dirty="0">
                  <a:solidFill>
                    <a:schemeClr val="accent2">
                      <a:lumMod val="50000"/>
                    </a:schemeClr>
                  </a:solidFill>
                </a:rPr>
                <a:t>L</a:t>
              </a:r>
            </a:p>
            <a:p>
              <a:r>
                <a:rPr lang="de-DE" sz="1600" b="1" dirty="0">
                  <a:solidFill>
                    <a:schemeClr val="accent2">
                      <a:lumMod val="50000"/>
                    </a:schemeClr>
                  </a:solidFill>
                </a:rPr>
                <a:t>Ä</a:t>
              </a:r>
            </a:p>
            <a:p>
              <a:r>
                <a:rPr lang="de-DE" sz="1600" b="1" dirty="0">
                  <a:solidFill>
                    <a:schemeClr val="accent2">
                      <a:lumMod val="50000"/>
                    </a:schemeClr>
                  </a:solidFill>
                </a:rPr>
                <a:t>S</a:t>
              </a:r>
            </a:p>
            <a:p>
              <a:r>
                <a:rPr lang="de-DE" sz="1600" b="1" dirty="0">
                  <a:solidFill>
                    <a:schemeClr val="accent2">
                      <a:lumMod val="50000"/>
                    </a:schemeClr>
                  </a:solidFill>
                </a:rPr>
                <a:t>S</a:t>
              </a:r>
            </a:p>
            <a:p>
              <a:r>
                <a:rPr lang="de-DE" sz="1600" b="1" dirty="0">
                  <a:solidFill>
                    <a:schemeClr val="accent2">
                      <a:lumMod val="50000"/>
                    </a:schemeClr>
                  </a:solidFill>
                </a:rPr>
                <a:t>I</a:t>
              </a:r>
            </a:p>
            <a:p>
              <a:r>
                <a:rPr lang="de-DE" sz="1600" b="1" dirty="0">
                  <a:solidFill>
                    <a:schemeClr val="accent2">
                      <a:lumMod val="50000"/>
                    </a:schemeClr>
                  </a:solidFill>
                </a:rPr>
                <a:t>G</a:t>
              </a:r>
            </a:p>
            <a:p>
              <a:r>
                <a:rPr lang="de-DE" sz="1600" b="1" dirty="0">
                  <a:solidFill>
                    <a:schemeClr val="accent2">
                      <a:lumMod val="50000"/>
                    </a:schemeClr>
                  </a:solidFill>
                </a:rPr>
                <a:t>K</a:t>
              </a:r>
            </a:p>
            <a:p>
              <a:r>
                <a:rPr lang="de-DE" sz="1600" b="1" dirty="0">
                  <a:solidFill>
                    <a:schemeClr val="accent2">
                      <a:lumMod val="50000"/>
                    </a:schemeClr>
                  </a:solidFill>
                </a:rPr>
                <a:t>E</a:t>
              </a:r>
            </a:p>
            <a:p>
              <a:r>
                <a:rPr lang="de-DE" sz="1600" b="1" dirty="0">
                  <a:solidFill>
                    <a:schemeClr val="accent2">
                      <a:lumMod val="50000"/>
                    </a:schemeClr>
                  </a:solidFill>
                </a:rPr>
                <a:t>I</a:t>
              </a:r>
            </a:p>
            <a:p>
              <a:r>
                <a:rPr lang="de-DE" sz="1600" b="1" dirty="0">
                  <a:solidFill>
                    <a:schemeClr val="accent2">
                      <a:lumMod val="50000"/>
                    </a:schemeClr>
                  </a:solidFill>
                </a:rPr>
                <a:t>T</a:t>
              </a:r>
            </a:p>
          </p:txBody>
        </p:sp>
      </p:grp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3D6E5A2-EC83-451F-A719-9AC1370DD5CF}" type="slidenum">
              <a:rPr lang="de-DE" smtClean="0"/>
              <a:pPr/>
              <a:t>9</a:t>
            </a:fld>
            <a:endParaRPr kumimoji="0" lang="de-DE"/>
          </a:p>
        </p:txBody>
      </p:sp>
    </p:spTree>
    <p:extLst>
      <p:ext uri="{BB962C8B-B14F-4D97-AF65-F5344CB8AC3E}">
        <p14:creationId xmlns:p14="http://schemas.microsoft.com/office/powerpoint/2010/main" val="3295424056"/>
      </p:ext>
    </p:ext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thea">
  <a:themeElements>
    <a:clrScheme name="Benutzerdefiniert 8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94D85C"/>
      </a:accent1>
      <a:accent2>
        <a:srgbClr val="92D050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Galathe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alathe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718</Words>
  <Application>Microsoft Office PowerPoint</Application>
  <PresentationFormat>Bildschirmpräsentation (4:3)</PresentationFormat>
  <Paragraphs>146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11</vt:i4>
      </vt:variant>
    </vt:vector>
  </HeadingPairs>
  <TitlesOfParts>
    <vt:vector size="20" baseType="lpstr">
      <vt:lpstr>Arial</vt:lpstr>
      <vt:lpstr>Calibri</vt:lpstr>
      <vt:lpstr>Georgia</vt:lpstr>
      <vt:lpstr>Times New Roman</vt:lpstr>
      <vt:lpstr>Tw Cen MT</vt:lpstr>
      <vt:lpstr>Wingdings</vt:lpstr>
      <vt:lpstr>Wingdings 2</vt:lpstr>
      <vt:lpstr>Galathea</vt:lpstr>
      <vt:lpstr>Benutzerdefiniertes Design</vt:lpstr>
      <vt:lpstr>Informationen 2021 Beratung zum Übergang in die weiterführenden Schulen</vt:lpstr>
      <vt:lpstr>Rechtliche Vorgaben</vt:lpstr>
      <vt:lpstr>Rechtliche Vorgaben</vt:lpstr>
      <vt:lpstr>Coronabedingter Zeitlicher Ablauf der Beratung zum Übergang im Schuljahr2020/2021</vt:lpstr>
      <vt:lpstr>2. Schulhalbjahr</vt:lpstr>
      <vt:lpstr>Kriterien für die Beratung anlässlich des Übergangs von Klasse 4 nach 5</vt:lpstr>
      <vt:lpstr>Leistungsstand</vt:lpstr>
      <vt:lpstr> Beobachtungshilfen zur Lernentwicklung Es geht in der Gesamtbeurteilung nicht nur um Zensuren! </vt:lpstr>
      <vt:lpstr>Weiterführende Schulen Ein Wechsel bei entsprechenden Leistungen ist immer möglich (Durchlässigkeit)</vt:lpstr>
      <vt:lpstr>Weiterführende Schulen - Abschlüsse</vt:lpstr>
      <vt:lpstr>Beschulung unter Bedingungen einen Bedarfs an sonderpädagogischer Unterstützung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2012-10-17T08:41:09Z</dcterms:created>
  <dcterms:modified xsi:type="dcterms:W3CDTF">2021-02-12T10:05:21Z</dcterms:modified>
</cp:coreProperties>
</file>